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a Paja" initials="AP" lastIdx="1" clrIdx="0">
    <p:extLst>
      <p:ext uri="{19B8F6BF-5375-455C-9EA6-DF929625EA0E}">
        <p15:presenceInfo xmlns:p15="http://schemas.microsoft.com/office/powerpoint/2012/main" userId="S::a.paja@cleoteam.onmicrosoft.com::570a4fda-0082-40dc-8f81-3abacaed70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EC1455-B715-4A87-8376-899899E59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E349C99-0A96-4D14-A5F5-9F677CF26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0431D4-53BA-41FA-ACA4-D2EFC768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F3F367-43D1-4BB7-9EC0-49AB1B6E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82E780-3367-40C1-B881-6C896946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880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50E5C9-3666-4E7A-89E9-8E325CC6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C8878A9-7BFE-4F59-8C5D-A4C9D0EF5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5C1504-02F1-4027-8240-F132724F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9C848F8-DB35-4C35-A735-201197D6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B40269-02C7-4274-A2A0-F763A17B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BF01B1B-1D40-4279-9C2A-E6BCEBB1E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5CA8C8F-60D5-47B2-89A6-43991B7D2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948590-C4E8-434C-AC72-BB6172F7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732888-0A4F-4F8D-B620-8CC9E719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7BDD30-90FE-4F6D-B1A2-C5D77127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0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25" b="0" i="0">
                <a:solidFill>
                  <a:srgbClr val="009BDC"/>
                </a:solidFill>
                <a:latin typeface="Calibri"/>
                <a:cs typeface="Calibri"/>
              </a:defRPr>
            </a:lvl1pPr>
          </a:lstStyle>
          <a:p>
            <a:pPr marL="34549">
              <a:lnSpc>
                <a:spcPts val="780"/>
              </a:lnSpc>
            </a:pPr>
            <a:fld id="{81D60167-4931-47E6-BA6A-407CBD079E47}" type="slidenum">
              <a:rPr lang="el-GR" spc="-5" smtClean="0"/>
              <a:pPr marL="34549">
                <a:lnSpc>
                  <a:spcPts val="780"/>
                </a:lnSpc>
              </a:pPr>
              <a:t>‹#›</a:t>
            </a:fld>
            <a:endParaRPr lang="el-GR" spc="-5" dirty="0"/>
          </a:p>
        </p:txBody>
      </p:sp>
    </p:spTree>
    <p:extLst>
      <p:ext uri="{BB962C8B-B14F-4D97-AF65-F5344CB8AC3E}">
        <p14:creationId xmlns:p14="http://schemas.microsoft.com/office/powerpoint/2010/main" val="32518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B597C8-4734-4D40-BDC7-66FCFBE7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06F5F2-F00A-4BF5-B015-B7D1D086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EC404A-6A2D-418D-B003-A36FF15E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1030BB-0D7A-4B76-9532-15C66C84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0BE6EF-255B-4673-8504-1A2E595A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4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FDC043-49E8-40C8-B8E5-A66ADCEA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5E847B-5AB5-48E4-8E14-075FF405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583BDE-52D4-4B2E-AD07-409B51B0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FCDFF3-E3D4-408F-9ABC-7455B085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C4C738-C5B3-4513-9FE2-51FB8490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31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05F65C-FA1B-422D-AC5F-8FEBD2F8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31664B-8622-4076-A6B4-9A76CF6C5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D98286-AB8D-4F61-915A-0862B3C9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F46A94B-9FD3-4CFD-ABD0-8C84D7133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5E5D971-2C80-4299-BEC4-D6BEEDDD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890704-F436-4901-8685-5490F070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66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373D14-78D8-4230-A4F5-7F90B6CB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673FF8-396F-452C-B829-0A0C62E9B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B29FDA-CF67-4045-9EF3-9CF96588F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C58D9E9-AF7F-468A-9B3F-33DAB4D6B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07CA71D-AE3C-4918-99F2-B667A7AEC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6CB42DD-3D07-44A8-8984-14BA509F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8AE1338-64EA-4D00-8039-EBB6A29D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F9307A6-2B06-4BF9-8295-9DD9A3A7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20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312BE9-5C9C-4264-8B50-2C2F775B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6C18053-97AC-4918-8465-688209DD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8CA3499-E64B-4690-8EF2-CDFEF2D6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F3D866D-3388-4F2F-8EB6-7C4B264D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71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55A8C7E-F265-4237-BEC3-853596C7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F321595-3003-492B-9873-4651AC60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915E39B-4B70-4941-A8E7-0E30973A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70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967E33-4045-4933-B69A-338AAF4F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5BBC74-DA6F-4996-9A52-1783204E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81DB7C-A297-4991-8D76-436150D96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2B7348-B6D1-426F-9777-31F6A07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C48B21F-9130-4C25-B13B-D07B90C0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67214D-0E77-41BC-9712-5619B840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07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00CBCA-C28B-400D-91F0-50A761E0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DA0AE07-D055-4F1A-AF40-EAB902AC8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6AD35FB-7214-47BD-ADFA-4B2DAD60D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6CB99A9-9A69-4ECC-8C06-BB574CF4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EA61450-6778-4EE1-9CC7-2B973A67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DC0B611-C809-4169-8383-A56DCE12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7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9911B3D-BCC9-44D7-BE53-3BB994790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37B2848-1D87-4594-A2E2-24AC53A0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87C597-046A-47F8-9B4F-7435084DD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18E3-7FCB-4634-9DCC-7E9D3ABEEE26}" type="datetimeFigureOut">
              <a:rPr lang="el-GR" smtClean="0"/>
              <a:t>10/9/2021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FF3F47-0144-49B3-A3C3-8BDAB4FF4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3C8687-0916-48EF-9306-7F14CA45F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C91D-82EF-432C-99D0-21DEEAAB60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50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vap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clinicalsurveys.net/uc/Volunteer-Registry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accelerate@cleoresearch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799ABE6-56CD-D34B-BE14-A920F3982E7B}"/>
              </a:ext>
            </a:extLst>
          </p:cNvPr>
          <p:cNvSpPr/>
          <p:nvPr/>
        </p:nvSpPr>
        <p:spPr>
          <a:xfrm>
            <a:off x="1229303" y="47260"/>
            <a:ext cx="9803417" cy="12693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 dirty="0"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FC37D0D8-F5ED-418D-9D17-EBF211C467B9}"/>
              </a:ext>
            </a:extLst>
          </p:cNvPr>
          <p:cNvSpPr txBox="1"/>
          <p:nvPr/>
        </p:nvSpPr>
        <p:spPr>
          <a:xfrm>
            <a:off x="1529758" y="1406006"/>
            <a:ext cx="9408877" cy="626601"/>
          </a:xfrm>
          <a:prstGeom prst="rect">
            <a:avLst/>
          </a:prstGeom>
          <a:ln>
            <a:noFill/>
          </a:ln>
        </p:spPr>
        <p:txBody>
          <a:bodyPr vert="horz" wrap="square" lIns="0" tIns="10941" rIns="0" bIns="0" rtlCol="0" anchor="t">
            <a:spAutoFit/>
          </a:bodyPr>
          <a:lstStyle/>
          <a:p>
            <a:pPr algn="ctr"/>
            <a:r>
              <a:rPr lang="el-GR" sz="2000" b="1" dirty="0">
                <a:solidFill>
                  <a:srgbClr val="E77728"/>
                </a:solidFill>
              </a:rPr>
              <a:t>ΕΥΡΩΠΑΪΚΗ  ΠΛΑΤΦΟΡΜΑ ΕΠΙΤΑΧΥΝΣΗΣ </a:t>
            </a:r>
          </a:p>
          <a:p>
            <a:pPr algn="ctr"/>
            <a:r>
              <a:rPr lang="el-GR" sz="2000" b="1" dirty="0">
                <a:solidFill>
                  <a:srgbClr val="E77728"/>
                </a:solidFill>
              </a:rPr>
              <a:t>ΕΜΒΟΛΙΑΣΤΙΚΩΝ ΔΟΚΙΜΩΝ</a:t>
            </a:r>
            <a:endParaRPr lang="en-US" sz="2400" b="1" dirty="0">
              <a:solidFill>
                <a:srgbClr val="E77728"/>
              </a:solidFill>
              <a:latin typeface="Calibri Light"/>
              <a:cs typeface="Calibri Light"/>
            </a:endParaRPr>
          </a:p>
        </p:txBody>
      </p:sp>
      <p:sp>
        <p:nvSpPr>
          <p:cNvPr id="5" name="21 - Ορθογώνιο">
            <a:extLst>
              <a:ext uri="{FF2B5EF4-FFF2-40B4-BE49-F238E27FC236}">
                <a16:creationId xmlns:a16="http://schemas.microsoft.com/office/drawing/2014/main" id="{BA8B9E9F-5E64-134F-A356-F512210AF6A3}"/>
              </a:ext>
            </a:extLst>
          </p:cNvPr>
          <p:cNvSpPr/>
          <p:nvPr/>
        </p:nvSpPr>
        <p:spPr>
          <a:xfrm>
            <a:off x="1529758" y="6374791"/>
            <a:ext cx="7462610" cy="48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70" dirty="0"/>
              <a:t>Το έργο χρηματοδοτείται στο πλαίσιο του προγράμματος έρευνας και καινοτομίας της Ευρωπαϊκής Ένωσης «</a:t>
            </a:r>
            <a:r>
              <a:rPr lang="en-US" sz="1270" dirty="0"/>
              <a:t>Horizon </a:t>
            </a:r>
            <a:r>
              <a:rPr lang="el-GR" sz="1270" dirty="0"/>
              <a:t>2020» βάση της συμφωνίας επιχορήγησης αριθ. 101037867</a:t>
            </a:r>
            <a:endParaRPr lang="en-GB" sz="1270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7DE3C5-0B1C-4163-AFF7-18ACF3CBEB4F}"/>
              </a:ext>
            </a:extLst>
          </p:cNvPr>
          <p:cNvSpPr txBox="1"/>
          <p:nvPr/>
        </p:nvSpPr>
        <p:spPr>
          <a:xfrm>
            <a:off x="2636086" y="263282"/>
            <a:ext cx="4219994" cy="837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97" dirty="0">
                <a:solidFill>
                  <a:schemeClr val="bg1"/>
                </a:solidFill>
                <a:latin typeface="Calibri Light"/>
                <a:cs typeface="Calibri Light"/>
              </a:rPr>
              <a:t>VACCELERATE ​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8B2E8B-5691-CF4C-BCF0-C9897C332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78" y="5731449"/>
            <a:ext cx="2258748" cy="1015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1B1243-268E-E947-B347-66A9BB841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62" y="-50733"/>
            <a:ext cx="1332724" cy="1135074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9228160D-677E-437F-99BB-A52DA7044775}"/>
              </a:ext>
            </a:extLst>
          </p:cNvPr>
          <p:cNvSpPr/>
          <p:nvPr/>
        </p:nvSpPr>
        <p:spPr>
          <a:xfrm>
            <a:off x="326245" y="1792131"/>
            <a:ext cx="342900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Στόχος του </a:t>
            </a:r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VACCELERATE</a:t>
            </a:r>
            <a:endParaRPr lang="en-US" sz="2400" dirty="0">
              <a:solidFill>
                <a:srgbClr val="236BB4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0BB763-6C0F-40F5-AFB1-640E25A991DA}"/>
              </a:ext>
            </a:extLst>
          </p:cNvPr>
          <p:cNvSpPr txBox="1"/>
          <p:nvPr/>
        </p:nvSpPr>
        <p:spPr>
          <a:xfrm>
            <a:off x="326244" y="2288465"/>
            <a:ext cx="10706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δημιουργία ενός πανευρωπαϊκού μηχανισμού για κλινικές δοκιμές εμβολιασμού φάσης 2 &amp; 3 για εμβόλια κατά του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CoV-2</a:t>
            </a:r>
            <a:r>
              <a:rPr lang="el-GR" dirty="0"/>
              <a:t> και όχι μόνο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070A8A-513B-40A4-B865-5D28E1D1CA28}"/>
              </a:ext>
            </a:extLst>
          </p:cNvPr>
          <p:cNvSpPr txBox="1"/>
          <p:nvPr/>
        </p:nvSpPr>
        <p:spPr>
          <a:xfrm>
            <a:off x="326244" y="3088583"/>
            <a:ext cx="98741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VACCELERATE 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στην Ελλάδα και ο ρόλος του </a:t>
            </a:r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CLEO 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solidFill>
                <a:srgbClr val="236BB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F2913A-59BA-440C-8745-0A19DAD648C9}"/>
              </a:ext>
            </a:extLst>
          </p:cNvPr>
          <p:cNvSpPr txBox="1"/>
          <p:nvPr/>
        </p:nvSpPr>
        <p:spPr>
          <a:xfrm>
            <a:off x="327725" y="3702988"/>
            <a:ext cx="1061091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Εθνικός Συντονιστής του </a:t>
            </a:r>
            <a:r>
              <a:rPr lang="en-US" b="1" dirty="0"/>
              <a:t>VACCELERATE</a:t>
            </a:r>
            <a:r>
              <a:rPr lang="el-GR" b="1" dirty="0"/>
              <a:t> έχει οριστεί ο </a:t>
            </a:r>
            <a:r>
              <a:rPr lang="el-GR" b="1" dirty="0" err="1"/>
              <a:t>Καθ</a:t>
            </a:r>
            <a:r>
              <a:rPr lang="el-GR" b="1" dirty="0"/>
              <a:t>. </a:t>
            </a:r>
            <a:r>
              <a:rPr lang="el-GR" b="1" dirty="0" err="1"/>
              <a:t>Θεοκλής</a:t>
            </a:r>
            <a:r>
              <a:rPr lang="el-GR" b="1" dirty="0"/>
              <a:t> </a:t>
            </a:r>
            <a:r>
              <a:rPr lang="el-GR" b="1" dirty="0" err="1"/>
              <a:t>Ζαούτης</a:t>
            </a:r>
            <a:r>
              <a:rPr lang="el-GR" dirty="0"/>
              <a:t>. </a:t>
            </a:r>
          </a:p>
          <a:p>
            <a:r>
              <a:rPr lang="el-GR" dirty="0"/>
              <a:t>Στόχοι του έργου: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Χαρτογράφηση υποψήφιων κέντρων για μελέτες εμβολίων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Ανάλυση - Εκπαίδευση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Ευρωπαϊκό μητρώο εθελοντών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Προώθηση εμβολιασμών και συμμετοχή σε αυτούς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Έρευνα σε θέματα δημόσιας υγείας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Προώθηση COVID-19  εμβολιαστικών δοκιμών και όχι μόνο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E7DF6F7-C8B4-4501-BD71-9078C73B9F39}"/>
              </a:ext>
            </a:extLst>
          </p:cNvPr>
          <p:cNvSpPr/>
          <p:nvPr/>
        </p:nvSpPr>
        <p:spPr>
          <a:xfrm>
            <a:off x="1194291" y="189303"/>
            <a:ext cx="9803417" cy="12693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FE943939-6313-408E-B3A4-37DAA55B8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73" y="189303"/>
            <a:ext cx="1329043" cy="11339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91A655-CA39-485C-B7CD-C670A7ACF79D}"/>
              </a:ext>
            </a:extLst>
          </p:cNvPr>
          <p:cNvSpPr txBox="1"/>
          <p:nvPr/>
        </p:nvSpPr>
        <p:spPr>
          <a:xfrm>
            <a:off x="2742618" y="337614"/>
            <a:ext cx="4219994" cy="837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97" dirty="0">
                <a:solidFill>
                  <a:schemeClr val="bg1"/>
                </a:solidFill>
                <a:latin typeface="Calibri Light"/>
                <a:cs typeface="Calibri Light"/>
              </a:rPr>
              <a:t>VACCELERATE 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A0EA0-E17A-45FF-8160-DA6A7A725164}"/>
              </a:ext>
            </a:extLst>
          </p:cNvPr>
          <p:cNvSpPr txBox="1"/>
          <p:nvPr/>
        </p:nvSpPr>
        <p:spPr>
          <a:xfrm>
            <a:off x="220815" y="1485566"/>
            <a:ext cx="89949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2400" dirty="0" err="1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ώ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ς λειτουργεί για τα κέντρα (νοσοκομεία/πανεπιστημιακές κλινικές)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B7E7EF-CD60-4628-9BFC-48D6EEC77CEE}"/>
              </a:ext>
            </a:extLst>
          </p:cNvPr>
          <p:cNvSpPr txBox="1"/>
          <p:nvPr/>
        </p:nvSpPr>
        <p:spPr>
          <a:xfrm>
            <a:off x="220815" y="1920123"/>
            <a:ext cx="114329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Εγγραφή στην πλατφόρμα EUVAP (κλινικές/τμήματα δευτεροβάθμιας περίθαλψης).</a:t>
            </a:r>
          </a:p>
          <a:p>
            <a:r>
              <a:rPr lang="el-GR" dirty="0"/>
              <a:t>Διαπίστωση τωρινών δυνατοτήτων από το πρόγραμμα.</a:t>
            </a:r>
          </a:p>
          <a:p>
            <a:r>
              <a:rPr lang="el-GR" dirty="0"/>
              <a:t>Στήριξη για επέκταση των δυνατοτήτων.</a:t>
            </a:r>
          </a:p>
          <a:p>
            <a:r>
              <a:rPr lang="el-GR" dirty="0"/>
              <a:t>Σε περίπτωση κλινικής δοκιμής, το κέντρο ενημερώνεται και μπορεί να αποφασίσει για την συμμετοχή του ή όχι.</a:t>
            </a:r>
          </a:p>
          <a:p>
            <a:r>
              <a:rPr lang="el-GR" dirty="0"/>
              <a:t>Σε θετική απόκριση το κέντρο επικοινωνεί και συνεννοείται με τον σπόνσορα της εκάστοτε εμβολιαστικής μελέτης.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DDB4369-71EF-41EF-893E-26B90962A8EB}"/>
              </a:ext>
            </a:extLst>
          </p:cNvPr>
          <p:cNvSpPr/>
          <p:nvPr/>
        </p:nvSpPr>
        <p:spPr>
          <a:xfrm>
            <a:off x="220814" y="3508050"/>
            <a:ext cx="12160189" cy="129266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EUVAP</a:t>
            </a:r>
          </a:p>
          <a:p>
            <a:r>
              <a:rPr lang="el-GR" dirty="0"/>
              <a:t>Είναι μια πλατφόρμα για κέντρα δοκιμών που ενδιαφέρονται να διεξάγουν μελέτες εμβολίων COVID-19 ή και άλλων. </a:t>
            </a:r>
          </a:p>
          <a:p>
            <a:r>
              <a:rPr lang="el-GR" dirty="0"/>
              <a:t>Συμμετέχουν: 464 κέντρα εγγεγραμμένα 227 εκ αυτών είναι παιδιατρικά κέντρα </a:t>
            </a:r>
            <a:endParaRPr lang="en-US" dirty="0"/>
          </a:p>
          <a:p>
            <a:r>
              <a:rPr lang="en-GB" dirty="0">
                <a:hlinkClick r:id="rId3"/>
              </a:rPr>
              <a:t>https://www.euvap.eu</a:t>
            </a:r>
            <a:r>
              <a:rPr lang="en-GB" dirty="0"/>
              <a:t> </a:t>
            </a:r>
          </a:p>
        </p:txBody>
      </p:sp>
      <p:sp>
        <p:nvSpPr>
          <p:cNvPr id="13" name="21 - Ορθογώνιο">
            <a:extLst>
              <a:ext uri="{FF2B5EF4-FFF2-40B4-BE49-F238E27FC236}">
                <a16:creationId xmlns:a16="http://schemas.microsoft.com/office/drawing/2014/main" id="{39B3D0D7-A4D4-4199-B9FF-93912D34E3ED}"/>
              </a:ext>
            </a:extLst>
          </p:cNvPr>
          <p:cNvSpPr/>
          <p:nvPr/>
        </p:nvSpPr>
        <p:spPr>
          <a:xfrm>
            <a:off x="1529758" y="6374791"/>
            <a:ext cx="7462610" cy="48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70" dirty="0"/>
              <a:t>Το έργο χρηματοδοτείται στο πλαίσιο του προγράμματος έρευνας και καινοτομίας της Ευρωπαϊκής Ένωσης «</a:t>
            </a:r>
            <a:r>
              <a:rPr lang="en-US" sz="1270" dirty="0"/>
              <a:t>Horizon </a:t>
            </a:r>
            <a:r>
              <a:rPr lang="el-GR" sz="1270" dirty="0"/>
              <a:t>2020» βάση της συμφωνίας επιχορήγησης αριθ. 101037867</a:t>
            </a:r>
            <a:endParaRPr lang="en-GB" sz="1270" i="1" dirty="0">
              <a:latin typeface="+mj-lt"/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89445689-828E-493F-B0BE-0D9C514BB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1190" y="5915984"/>
            <a:ext cx="2033036" cy="9176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223AB9-CD06-9447-A806-3BAEB1CF1C1F}"/>
              </a:ext>
            </a:extLst>
          </p:cNvPr>
          <p:cNvSpPr/>
          <p:nvPr/>
        </p:nvSpPr>
        <p:spPr>
          <a:xfrm>
            <a:off x="220815" y="5388329"/>
            <a:ext cx="6992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Εγγραφή στο μητρώο εθελοντών για επερχόμενες μελέτες εμβολιασμού</a:t>
            </a:r>
            <a:endParaRPr lang="en-US" dirty="0"/>
          </a:p>
          <a:p>
            <a:r>
              <a:rPr lang="en-US" dirty="0">
                <a:hlinkClick r:id="rId5"/>
              </a:rPr>
              <a:t>https://www.clinicalsurveys.net/uc/Volunteer-Registry/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709BF5-903B-294B-BA52-9FD39C86478F}"/>
              </a:ext>
            </a:extLst>
          </p:cNvPr>
          <p:cNvSpPr txBox="1"/>
          <p:nvPr/>
        </p:nvSpPr>
        <p:spPr>
          <a:xfrm>
            <a:off x="220815" y="4950414"/>
            <a:ext cx="89949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Ευρωπαϊκό μητρώο εθελοντών</a:t>
            </a:r>
          </a:p>
        </p:txBody>
      </p:sp>
    </p:spTree>
    <p:extLst>
      <p:ext uri="{BB962C8B-B14F-4D97-AF65-F5344CB8AC3E}">
        <p14:creationId xmlns:p14="http://schemas.microsoft.com/office/powerpoint/2010/main" val="116193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E7DF6F7-C8B4-4501-BD71-9078C73B9F39}"/>
              </a:ext>
            </a:extLst>
          </p:cNvPr>
          <p:cNvSpPr/>
          <p:nvPr/>
        </p:nvSpPr>
        <p:spPr>
          <a:xfrm>
            <a:off x="1194291" y="189303"/>
            <a:ext cx="9803417" cy="12693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FE943939-6313-408E-B3A4-37DAA55B8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99" y="189303"/>
            <a:ext cx="1329043" cy="11339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91A655-CA39-485C-B7CD-C670A7ACF79D}"/>
              </a:ext>
            </a:extLst>
          </p:cNvPr>
          <p:cNvSpPr txBox="1"/>
          <p:nvPr/>
        </p:nvSpPr>
        <p:spPr>
          <a:xfrm>
            <a:off x="2742618" y="337614"/>
            <a:ext cx="4219994" cy="837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97" dirty="0">
                <a:solidFill>
                  <a:schemeClr val="bg1"/>
                </a:solidFill>
                <a:latin typeface="Calibri Light"/>
                <a:cs typeface="Calibri Light"/>
              </a:rPr>
              <a:t>VACCELERATE 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76BD0-DEC4-4CDD-B3C2-22BEE85CCCF2}"/>
              </a:ext>
            </a:extLst>
          </p:cNvPr>
          <p:cNvSpPr txBox="1"/>
          <p:nvPr/>
        </p:nvSpPr>
        <p:spPr>
          <a:xfrm>
            <a:off x="188643" y="3026628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λειτουργεί για τα εργαστήρια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BCC8FA-DABF-4E18-83F4-B55F9DD97E65}"/>
              </a:ext>
            </a:extLst>
          </p:cNvPr>
          <p:cNvSpPr txBox="1"/>
          <p:nvPr/>
        </p:nvSpPr>
        <p:spPr>
          <a:xfrm>
            <a:off x="188643" y="3440793"/>
            <a:ext cx="114329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/>
              <a:t>Αποστολή στοιχείων επικοινωνίας στο CLEO: </a:t>
            </a:r>
            <a:r>
              <a:rPr lang="en-US" sz="1600" dirty="0">
                <a:hlinkClick r:id="rId3"/>
              </a:rPr>
              <a:t>vaccelerate@cleoresearch.org</a:t>
            </a:r>
            <a:r>
              <a:rPr lang="el-GR" sz="1600" dirty="0"/>
              <a:t> </a:t>
            </a:r>
          </a:p>
          <a:p>
            <a:r>
              <a:rPr lang="el-GR" sz="1600" dirty="0"/>
              <a:t>Εγγραφή στην πλατφόρμα LAB-</a:t>
            </a:r>
            <a:r>
              <a:rPr lang="el-GR" sz="1600" dirty="0" err="1"/>
              <a:t>net</a:t>
            </a:r>
            <a:r>
              <a:rPr lang="el-GR" sz="1600" dirty="0"/>
              <a:t> / VACCELERATE στο πανεπιστήμιο της Αμβέρσας</a:t>
            </a:r>
          </a:p>
          <a:p>
            <a:r>
              <a:rPr lang="el-GR" sz="1600" dirty="0"/>
              <a:t>Σε περίπτωση κλινικής δοκιμής, το κέντρο ενημερώνεται και μπορεί να αποφασίσει για την συμμετοχή του ή όχι.</a:t>
            </a:r>
          </a:p>
          <a:p>
            <a:r>
              <a:rPr lang="el-GR" sz="1600" dirty="0"/>
              <a:t>Σε θετική απόκριση το εργαστήριο θα εκπαιδεύεται πάνω σε συγκεκριμένα πρωτόκολλα της εκάστοτε μελέτης.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D591E6-93E7-4565-8048-7FD6D4257386}"/>
              </a:ext>
            </a:extLst>
          </p:cNvPr>
          <p:cNvSpPr txBox="1"/>
          <p:nvPr/>
        </p:nvSpPr>
        <p:spPr>
          <a:xfrm>
            <a:off x="188643" y="4641122"/>
            <a:ext cx="81297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VACCELERATE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spons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n-US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 </a:t>
            </a:r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μελέτες – τι εξετάζεται στις μελέτες</a:t>
            </a:r>
            <a:r>
              <a:rPr lang="el-GR" sz="1800" dirty="0">
                <a:ln>
                  <a:solidFill>
                    <a:srgbClr val="2781DD"/>
                  </a:solidFill>
                </a:ln>
                <a:latin typeface="Calibri Light"/>
                <a:cs typeface="Calibri Light"/>
              </a:rPr>
              <a:t>: </a:t>
            </a:r>
            <a:endParaRPr lang="en-GB" sz="1800" dirty="0">
              <a:ln>
                <a:solidFill>
                  <a:srgbClr val="2781DD"/>
                </a:solidFill>
              </a:ln>
              <a:latin typeface="Calibri Light"/>
              <a:cs typeface="Calibri Ligh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51A3A8-2E29-460B-BBE8-3F9F6AE14AC1}"/>
              </a:ext>
            </a:extLst>
          </p:cNvPr>
          <p:cNvSpPr txBox="1"/>
          <p:nvPr/>
        </p:nvSpPr>
        <p:spPr>
          <a:xfrm>
            <a:off x="188643" y="5102787"/>
            <a:ext cx="1045568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/>
              <a:t>Ασφάλεια και αποτελεσματικότητα των εμβολίων </a:t>
            </a:r>
          </a:p>
          <a:p>
            <a:r>
              <a:rPr lang="el-GR" sz="1600" dirty="0"/>
              <a:t>Αποτελεσματικότητα των εμβολίων για νέες μεταλλάξεις του SARS-CoV-2.</a:t>
            </a:r>
          </a:p>
          <a:p>
            <a:r>
              <a:rPr lang="el-GR" sz="1600" dirty="0"/>
              <a:t>Αποτελεσματικότητα των εμβολίων σε </a:t>
            </a:r>
            <a:r>
              <a:rPr lang="el-GR" sz="1600" dirty="0" err="1"/>
              <a:t>ετερόλογους</a:t>
            </a:r>
            <a:r>
              <a:rPr lang="el-GR" sz="1600" dirty="0"/>
              <a:t> εμβολιασμούς</a:t>
            </a:r>
          </a:p>
        </p:txBody>
      </p:sp>
      <p:sp>
        <p:nvSpPr>
          <p:cNvPr id="16" name="21 - Ορθογώνιο">
            <a:extLst>
              <a:ext uri="{FF2B5EF4-FFF2-40B4-BE49-F238E27FC236}">
                <a16:creationId xmlns:a16="http://schemas.microsoft.com/office/drawing/2014/main" id="{6D408F87-2ADB-4AA5-AD24-8C66540053AC}"/>
              </a:ext>
            </a:extLst>
          </p:cNvPr>
          <p:cNvSpPr/>
          <p:nvPr/>
        </p:nvSpPr>
        <p:spPr>
          <a:xfrm>
            <a:off x="1529758" y="6374791"/>
            <a:ext cx="7462610" cy="48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70" dirty="0"/>
              <a:t>Το έργο χρηματοδοτείται στο πλαίσιο του προγράμματος έρευνας και καινοτομίας της Ευρωπαϊκής Ένωσης «</a:t>
            </a:r>
            <a:r>
              <a:rPr lang="en-US" sz="1270" dirty="0"/>
              <a:t>Horizon </a:t>
            </a:r>
            <a:r>
              <a:rPr lang="el-GR" sz="1270" dirty="0"/>
              <a:t>2020» βάση της συμφωνίας επιχορήγησης αριθ. 101037867</a:t>
            </a:r>
            <a:endParaRPr lang="en-GB" sz="1270" i="1" dirty="0">
              <a:latin typeface="+mj-lt"/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9ABBFF02-449A-4AD2-BA0E-BC71C2E78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291" y="5827207"/>
            <a:ext cx="2033036" cy="9176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98E2BDD-E703-484C-89EC-C74D693D9AC5}"/>
              </a:ext>
            </a:extLst>
          </p:cNvPr>
          <p:cNvSpPr txBox="1"/>
          <p:nvPr/>
        </p:nvSpPr>
        <p:spPr>
          <a:xfrm>
            <a:off x="200518" y="1563501"/>
            <a:ext cx="60945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236B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Στόχοι του προγράμματος για τα εργαστήρια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E16AFD-B7DA-FF43-9C8D-6D60B485CF17}"/>
              </a:ext>
            </a:extLst>
          </p:cNvPr>
          <p:cNvSpPr txBox="1"/>
          <p:nvPr/>
        </p:nvSpPr>
        <p:spPr>
          <a:xfrm>
            <a:off x="200518" y="1970733"/>
            <a:ext cx="114329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/>
              <a:t>Δημιουργία τυποποιημένων δοκιμασιών, επιτρέποντας τη σύγκριση των αποτελεσμάτων.</a:t>
            </a:r>
          </a:p>
          <a:p>
            <a:r>
              <a:rPr lang="el-GR" sz="1600" dirty="0"/>
              <a:t>Διευκόλυνση του σχεδιασμού και της εφαρμογής πολυκεντρικών δοκιμών εμβολίων. </a:t>
            </a:r>
          </a:p>
          <a:p>
            <a:r>
              <a:rPr lang="el-GR" sz="1600" dirty="0"/>
              <a:t>Προσδιορισμός χημικής, κυτταρικής και ανοσολογικής αντίδρασης, καθώς και αναλύσεις για γενετικές παραλλαγές.</a:t>
            </a:r>
          </a:p>
          <a:p>
            <a:r>
              <a:rPr lang="el-GR" sz="1600" dirty="0"/>
              <a:t>Ευθυγράμμιση και τυποποίηση πρωτοκόλλων, αντιδραστηρίων και προτύπων με άλλες πρωτοβουλίες και δίκτυα.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03304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439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Angela Paja</dc:creator>
  <cp:lastModifiedBy>Angela Paja</cp:lastModifiedBy>
  <cp:revision>7</cp:revision>
  <dcterms:created xsi:type="dcterms:W3CDTF">2021-09-02T10:58:09Z</dcterms:created>
  <dcterms:modified xsi:type="dcterms:W3CDTF">2021-09-10T09:00:29Z</dcterms:modified>
</cp:coreProperties>
</file>